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9" r:id="rId2"/>
    <p:sldId id="270" r:id="rId3"/>
    <p:sldId id="273" r:id="rId4"/>
    <p:sldId id="271" r:id="rId5"/>
    <p:sldId id="275" r:id="rId6"/>
    <p:sldId id="272" r:id="rId7"/>
  </p:sldIdLst>
  <p:sldSz cx="12192000" cy="6858000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84412" autoAdjust="0"/>
  </p:normalViewPr>
  <p:slideViewPr>
    <p:cSldViewPr snapToGrid="0">
      <p:cViewPr varScale="1">
        <p:scale>
          <a:sx n="73" d="100"/>
          <a:sy n="73" d="100"/>
        </p:scale>
        <p:origin x="13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57312-EF2B-4199-8FCB-876F915E9ED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513768-82E5-43F2-B941-D3D862B634EE}">
      <dgm:prSet phldrT="[Текст]"/>
      <dgm:spPr/>
      <dgm:t>
        <a:bodyPr/>
        <a:lstStyle/>
        <a:p>
          <a:r>
            <a:rPr lang="ru-RU" dirty="0" smtClean="0"/>
            <a:t>Международные нормативно-правовые акты</a:t>
          </a:r>
          <a:endParaRPr lang="ru-RU" dirty="0"/>
        </a:p>
      </dgm:t>
    </dgm:pt>
    <dgm:pt modelId="{DA8DC6AD-618F-476D-8168-DB9315CE37E4}" type="parTrans" cxnId="{1CF5AF52-189B-4737-817C-F028DA2ED1EA}">
      <dgm:prSet/>
      <dgm:spPr/>
      <dgm:t>
        <a:bodyPr/>
        <a:lstStyle/>
        <a:p>
          <a:endParaRPr lang="ru-RU"/>
        </a:p>
      </dgm:t>
    </dgm:pt>
    <dgm:pt modelId="{AD07D5A6-32A0-47B5-8250-6E6179E42198}" type="sibTrans" cxnId="{1CF5AF52-189B-4737-817C-F028DA2ED1EA}">
      <dgm:prSet/>
      <dgm:spPr/>
      <dgm:t>
        <a:bodyPr/>
        <a:lstStyle/>
        <a:p>
          <a:endParaRPr lang="ru-RU"/>
        </a:p>
      </dgm:t>
    </dgm:pt>
    <dgm:pt modelId="{B2686A24-F30F-4FD0-9B62-946E0C14363E}">
      <dgm:prSet phldrT="[Текст]"/>
      <dgm:spPr/>
      <dgm:t>
        <a:bodyPr/>
        <a:lstStyle/>
        <a:p>
          <a:r>
            <a:rPr lang="ru-RU" dirty="0" smtClean="0"/>
            <a:t>Федеральные </a:t>
          </a:r>
          <a:br>
            <a:rPr lang="ru-RU" dirty="0" smtClean="0"/>
          </a:br>
          <a:r>
            <a:rPr lang="ru-RU" dirty="0" smtClean="0"/>
            <a:t>нормативно-правовые акты </a:t>
          </a:r>
          <a:endParaRPr lang="ru-RU" dirty="0"/>
        </a:p>
      </dgm:t>
    </dgm:pt>
    <dgm:pt modelId="{8D6BDCDB-DF0E-4231-928D-AFD14AF25D10}" type="parTrans" cxnId="{27CB01AE-C100-4C9A-AEBE-B006C195D395}">
      <dgm:prSet/>
      <dgm:spPr/>
      <dgm:t>
        <a:bodyPr/>
        <a:lstStyle/>
        <a:p>
          <a:endParaRPr lang="ru-RU"/>
        </a:p>
      </dgm:t>
    </dgm:pt>
    <dgm:pt modelId="{1827C5F7-7353-4D42-9A0A-3850AA82B47D}" type="sibTrans" cxnId="{27CB01AE-C100-4C9A-AEBE-B006C195D395}">
      <dgm:prSet/>
      <dgm:spPr/>
      <dgm:t>
        <a:bodyPr/>
        <a:lstStyle/>
        <a:p>
          <a:endParaRPr lang="ru-RU"/>
        </a:p>
      </dgm:t>
    </dgm:pt>
    <dgm:pt modelId="{939D6082-2C3B-4CB1-8805-2BFC1DC251E0}">
      <dgm:prSet phldrT="[Текст]"/>
      <dgm:spPr/>
      <dgm:t>
        <a:bodyPr/>
        <a:lstStyle/>
        <a:p>
          <a:r>
            <a:rPr lang="ru-RU" dirty="0" smtClean="0"/>
            <a:t>Региональные </a:t>
          </a:r>
          <a:br>
            <a:rPr lang="ru-RU" dirty="0" smtClean="0"/>
          </a:br>
          <a:r>
            <a:rPr lang="ru-RU" dirty="0" smtClean="0"/>
            <a:t>нормативно-правовые акты </a:t>
          </a:r>
          <a:endParaRPr lang="ru-RU" dirty="0"/>
        </a:p>
      </dgm:t>
    </dgm:pt>
    <dgm:pt modelId="{87EBA49C-F7DA-45B4-9171-FDC9852A6BC9}" type="parTrans" cxnId="{EC7BC961-6525-466C-B542-6A38374779C7}">
      <dgm:prSet/>
      <dgm:spPr/>
      <dgm:t>
        <a:bodyPr/>
        <a:lstStyle/>
        <a:p>
          <a:endParaRPr lang="ru-RU"/>
        </a:p>
      </dgm:t>
    </dgm:pt>
    <dgm:pt modelId="{4FAA2DE8-F962-4787-917D-AF47DEDF2D33}" type="sibTrans" cxnId="{EC7BC961-6525-466C-B542-6A38374779C7}">
      <dgm:prSet/>
      <dgm:spPr/>
      <dgm:t>
        <a:bodyPr/>
        <a:lstStyle/>
        <a:p>
          <a:endParaRPr lang="ru-RU"/>
        </a:p>
      </dgm:t>
    </dgm:pt>
    <dgm:pt modelId="{5B8F8591-1D5D-42A9-8CCB-DD9BDDFBBAD2}" type="pres">
      <dgm:prSet presAssocID="{26E57312-EF2B-4199-8FCB-876F915E9ED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0957541-C076-4374-9248-0F3BB71643E7}" type="pres">
      <dgm:prSet presAssocID="{A6513768-82E5-43F2-B941-D3D862B634EE}" presName="composite" presStyleCnt="0"/>
      <dgm:spPr/>
    </dgm:pt>
    <dgm:pt modelId="{4A2C6B7E-A8E0-4F7B-A7FD-C3DB3901EF6E}" type="pres">
      <dgm:prSet presAssocID="{A6513768-82E5-43F2-B941-D3D862B634EE}" presName="bentUpArrow1" presStyleLbl="alignImgPlace1" presStyleIdx="0" presStyleCnt="2"/>
      <dgm:spPr/>
    </dgm:pt>
    <dgm:pt modelId="{02FBF463-771E-4070-AF34-02CA3067E377}" type="pres">
      <dgm:prSet presAssocID="{A6513768-82E5-43F2-B941-D3D862B634EE}" presName="ParentText" presStyleLbl="node1" presStyleIdx="0" presStyleCnt="3" custScaleX="2256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FE81F2-291A-4A02-9F9E-5EDDEC800935}" type="pres">
      <dgm:prSet presAssocID="{A6513768-82E5-43F2-B941-D3D862B634EE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73FD9F-A291-4385-A68C-38AD8AF95F39}" type="pres">
      <dgm:prSet presAssocID="{AD07D5A6-32A0-47B5-8250-6E6179E42198}" presName="sibTrans" presStyleCnt="0"/>
      <dgm:spPr/>
    </dgm:pt>
    <dgm:pt modelId="{A6BDEC59-7C65-4214-A5AB-111EB06C95FC}" type="pres">
      <dgm:prSet presAssocID="{B2686A24-F30F-4FD0-9B62-946E0C14363E}" presName="composite" presStyleCnt="0"/>
      <dgm:spPr/>
    </dgm:pt>
    <dgm:pt modelId="{05739CEE-FD26-4A96-8200-47CFB6E4C75C}" type="pres">
      <dgm:prSet presAssocID="{B2686A24-F30F-4FD0-9B62-946E0C14363E}" presName="bentUpArrow1" presStyleLbl="alignImgPlace1" presStyleIdx="1" presStyleCnt="2"/>
      <dgm:spPr/>
    </dgm:pt>
    <dgm:pt modelId="{FD32C595-142D-4B2C-9016-EFFAD93EBABC}" type="pres">
      <dgm:prSet presAssocID="{B2686A24-F30F-4FD0-9B62-946E0C14363E}" presName="ParentText" presStyleLbl="node1" presStyleIdx="1" presStyleCnt="3" custScaleX="2256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DC874-E6F1-4DC6-97BA-46C2EC07541A}" type="pres">
      <dgm:prSet presAssocID="{B2686A24-F30F-4FD0-9B62-946E0C14363E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BD732-AB2B-4490-9259-1E1A9B49772E}" type="pres">
      <dgm:prSet presAssocID="{1827C5F7-7353-4D42-9A0A-3850AA82B47D}" presName="sibTrans" presStyleCnt="0"/>
      <dgm:spPr/>
    </dgm:pt>
    <dgm:pt modelId="{12285534-3687-4D24-89E0-99B4DBFB0DA8}" type="pres">
      <dgm:prSet presAssocID="{939D6082-2C3B-4CB1-8805-2BFC1DC251E0}" presName="composite" presStyleCnt="0"/>
      <dgm:spPr/>
    </dgm:pt>
    <dgm:pt modelId="{24A16F05-8015-43AF-AB66-16B6E0D959F8}" type="pres">
      <dgm:prSet presAssocID="{939D6082-2C3B-4CB1-8805-2BFC1DC251E0}" presName="ParentText" presStyleLbl="node1" presStyleIdx="2" presStyleCnt="3" custScaleX="22569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C41891-D6E4-421B-BF17-BA6EF56A686F}" type="presOf" srcId="{B2686A24-F30F-4FD0-9B62-946E0C14363E}" destId="{FD32C595-142D-4B2C-9016-EFFAD93EBABC}" srcOrd="0" destOrd="0" presId="urn:microsoft.com/office/officeart/2005/8/layout/StepDownProcess"/>
    <dgm:cxn modelId="{BB58D450-FAE8-4FEB-91B6-62DC6275806A}" type="presOf" srcId="{26E57312-EF2B-4199-8FCB-876F915E9ED8}" destId="{5B8F8591-1D5D-42A9-8CCB-DD9BDDFBBAD2}" srcOrd="0" destOrd="0" presId="urn:microsoft.com/office/officeart/2005/8/layout/StepDownProcess"/>
    <dgm:cxn modelId="{1CF5AF52-189B-4737-817C-F028DA2ED1EA}" srcId="{26E57312-EF2B-4199-8FCB-876F915E9ED8}" destId="{A6513768-82E5-43F2-B941-D3D862B634EE}" srcOrd="0" destOrd="0" parTransId="{DA8DC6AD-618F-476D-8168-DB9315CE37E4}" sibTransId="{AD07D5A6-32A0-47B5-8250-6E6179E42198}"/>
    <dgm:cxn modelId="{EC7BC961-6525-466C-B542-6A38374779C7}" srcId="{26E57312-EF2B-4199-8FCB-876F915E9ED8}" destId="{939D6082-2C3B-4CB1-8805-2BFC1DC251E0}" srcOrd="2" destOrd="0" parTransId="{87EBA49C-F7DA-45B4-9171-FDC9852A6BC9}" sibTransId="{4FAA2DE8-F962-4787-917D-AF47DEDF2D33}"/>
    <dgm:cxn modelId="{27CB01AE-C100-4C9A-AEBE-B006C195D395}" srcId="{26E57312-EF2B-4199-8FCB-876F915E9ED8}" destId="{B2686A24-F30F-4FD0-9B62-946E0C14363E}" srcOrd="1" destOrd="0" parTransId="{8D6BDCDB-DF0E-4231-928D-AFD14AF25D10}" sibTransId="{1827C5F7-7353-4D42-9A0A-3850AA82B47D}"/>
    <dgm:cxn modelId="{D0F53C86-5AB8-4751-953C-335D486C62F8}" type="presOf" srcId="{939D6082-2C3B-4CB1-8805-2BFC1DC251E0}" destId="{24A16F05-8015-43AF-AB66-16B6E0D959F8}" srcOrd="0" destOrd="0" presId="urn:microsoft.com/office/officeart/2005/8/layout/StepDownProcess"/>
    <dgm:cxn modelId="{4182139A-9022-4D88-8D54-F318FCA720D6}" type="presOf" srcId="{A6513768-82E5-43F2-B941-D3D862B634EE}" destId="{02FBF463-771E-4070-AF34-02CA3067E377}" srcOrd="0" destOrd="0" presId="urn:microsoft.com/office/officeart/2005/8/layout/StepDownProcess"/>
    <dgm:cxn modelId="{2F948456-43CA-41C7-BC45-3C81E24CA8E3}" type="presParOf" srcId="{5B8F8591-1D5D-42A9-8CCB-DD9BDDFBBAD2}" destId="{B0957541-C076-4374-9248-0F3BB71643E7}" srcOrd="0" destOrd="0" presId="urn:microsoft.com/office/officeart/2005/8/layout/StepDownProcess"/>
    <dgm:cxn modelId="{2F7497C5-7C5E-4F40-B037-775645A61BAA}" type="presParOf" srcId="{B0957541-C076-4374-9248-0F3BB71643E7}" destId="{4A2C6B7E-A8E0-4F7B-A7FD-C3DB3901EF6E}" srcOrd="0" destOrd="0" presId="urn:microsoft.com/office/officeart/2005/8/layout/StepDownProcess"/>
    <dgm:cxn modelId="{55198396-E9FB-4727-876B-805033580F3A}" type="presParOf" srcId="{B0957541-C076-4374-9248-0F3BB71643E7}" destId="{02FBF463-771E-4070-AF34-02CA3067E377}" srcOrd="1" destOrd="0" presId="urn:microsoft.com/office/officeart/2005/8/layout/StepDownProcess"/>
    <dgm:cxn modelId="{67D643B1-3C53-4688-B578-26A9E330DAB5}" type="presParOf" srcId="{B0957541-C076-4374-9248-0F3BB71643E7}" destId="{D7FE81F2-291A-4A02-9F9E-5EDDEC800935}" srcOrd="2" destOrd="0" presId="urn:microsoft.com/office/officeart/2005/8/layout/StepDownProcess"/>
    <dgm:cxn modelId="{1779F832-0F78-468C-9337-49A68B7F90AB}" type="presParOf" srcId="{5B8F8591-1D5D-42A9-8CCB-DD9BDDFBBAD2}" destId="{8373FD9F-A291-4385-A68C-38AD8AF95F39}" srcOrd="1" destOrd="0" presId="urn:microsoft.com/office/officeart/2005/8/layout/StepDownProcess"/>
    <dgm:cxn modelId="{9A5DBF99-1C90-489F-9C1B-D93FFD2C6977}" type="presParOf" srcId="{5B8F8591-1D5D-42A9-8CCB-DD9BDDFBBAD2}" destId="{A6BDEC59-7C65-4214-A5AB-111EB06C95FC}" srcOrd="2" destOrd="0" presId="urn:microsoft.com/office/officeart/2005/8/layout/StepDownProcess"/>
    <dgm:cxn modelId="{230B3DE2-C6EE-4666-92C5-6895B11A8F4D}" type="presParOf" srcId="{A6BDEC59-7C65-4214-A5AB-111EB06C95FC}" destId="{05739CEE-FD26-4A96-8200-47CFB6E4C75C}" srcOrd="0" destOrd="0" presId="urn:microsoft.com/office/officeart/2005/8/layout/StepDownProcess"/>
    <dgm:cxn modelId="{BA1C641D-2B3A-4F0F-AE90-69686EF0C030}" type="presParOf" srcId="{A6BDEC59-7C65-4214-A5AB-111EB06C95FC}" destId="{FD32C595-142D-4B2C-9016-EFFAD93EBABC}" srcOrd="1" destOrd="0" presId="urn:microsoft.com/office/officeart/2005/8/layout/StepDownProcess"/>
    <dgm:cxn modelId="{D92E30E8-120C-4675-BEF6-E8C2635CE540}" type="presParOf" srcId="{A6BDEC59-7C65-4214-A5AB-111EB06C95FC}" destId="{105DC874-E6F1-4DC6-97BA-46C2EC07541A}" srcOrd="2" destOrd="0" presId="urn:microsoft.com/office/officeart/2005/8/layout/StepDownProcess"/>
    <dgm:cxn modelId="{9FF14148-C903-4663-8FD0-E18B05A477B8}" type="presParOf" srcId="{5B8F8591-1D5D-42A9-8CCB-DD9BDDFBBAD2}" destId="{3BBBD732-AB2B-4490-9259-1E1A9B49772E}" srcOrd="3" destOrd="0" presId="urn:microsoft.com/office/officeart/2005/8/layout/StepDownProcess"/>
    <dgm:cxn modelId="{DA414397-4B0E-42B3-BB3E-B0E666A85B6A}" type="presParOf" srcId="{5B8F8591-1D5D-42A9-8CCB-DD9BDDFBBAD2}" destId="{12285534-3687-4D24-89E0-99B4DBFB0DA8}" srcOrd="4" destOrd="0" presId="urn:microsoft.com/office/officeart/2005/8/layout/StepDownProcess"/>
    <dgm:cxn modelId="{AE4E7908-9760-45CC-9A05-1D54B08ED44D}" type="presParOf" srcId="{12285534-3687-4D24-89E0-99B4DBFB0DA8}" destId="{24A16F05-8015-43AF-AB66-16B6E0D959F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C6B7E-A8E0-4F7B-A7FD-C3DB3901EF6E}">
      <dsp:nvSpPr>
        <dsp:cNvPr id="0" name=""/>
        <dsp:cNvSpPr/>
      </dsp:nvSpPr>
      <dsp:spPr>
        <a:xfrm rot="5400000">
          <a:off x="2572560" y="1137400"/>
          <a:ext cx="1005932" cy="114521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BF463-771E-4070-AF34-02CA3067E377}">
      <dsp:nvSpPr>
        <dsp:cNvPr id="0" name=""/>
        <dsp:cNvSpPr/>
      </dsp:nvSpPr>
      <dsp:spPr>
        <a:xfrm>
          <a:off x="1241765" y="22303"/>
          <a:ext cx="3821967" cy="118532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Международные нормативно-правовые акты</a:t>
          </a:r>
          <a:endParaRPr lang="ru-RU" sz="2300" kern="1200" dirty="0"/>
        </a:p>
      </dsp:txBody>
      <dsp:txXfrm>
        <a:off x="1299638" y="80176"/>
        <a:ext cx="3706221" cy="1069578"/>
      </dsp:txXfrm>
    </dsp:sp>
    <dsp:sp modelId="{D7FE81F2-291A-4A02-9F9E-5EDDEC800935}">
      <dsp:nvSpPr>
        <dsp:cNvPr id="0" name=""/>
        <dsp:cNvSpPr/>
      </dsp:nvSpPr>
      <dsp:spPr>
        <a:xfrm>
          <a:off x="3999448" y="135351"/>
          <a:ext cx="1231617" cy="958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39CEE-FD26-4A96-8200-47CFB6E4C75C}">
      <dsp:nvSpPr>
        <dsp:cNvPr id="0" name=""/>
        <dsp:cNvSpPr/>
      </dsp:nvSpPr>
      <dsp:spPr>
        <a:xfrm rot="5400000">
          <a:off x="4487425" y="2468911"/>
          <a:ext cx="1005932" cy="114521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32C595-142D-4B2C-9016-EFFAD93EBABC}">
      <dsp:nvSpPr>
        <dsp:cNvPr id="0" name=""/>
        <dsp:cNvSpPr/>
      </dsp:nvSpPr>
      <dsp:spPr>
        <a:xfrm>
          <a:off x="3156629" y="1353814"/>
          <a:ext cx="3821967" cy="118532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Федеральные </a:t>
          </a:r>
          <a:br>
            <a:rPr lang="ru-RU" sz="2300" kern="1200" dirty="0" smtClean="0"/>
          </a:br>
          <a:r>
            <a:rPr lang="ru-RU" sz="2300" kern="1200" dirty="0" smtClean="0"/>
            <a:t>нормативно-правовые акты </a:t>
          </a:r>
          <a:endParaRPr lang="ru-RU" sz="2300" kern="1200" dirty="0"/>
        </a:p>
      </dsp:txBody>
      <dsp:txXfrm>
        <a:off x="3214502" y="1411687"/>
        <a:ext cx="3706221" cy="1069578"/>
      </dsp:txXfrm>
    </dsp:sp>
    <dsp:sp modelId="{105DC874-E6F1-4DC6-97BA-46C2EC07541A}">
      <dsp:nvSpPr>
        <dsp:cNvPr id="0" name=""/>
        <dsp:cNvSpPr/>
      </dsp:nvSpPr>
      <dsp:spPr>
        <a:xfrm>
          <a:off x="5914312" y="1466862"/>
          <a:ext cx="1231617" cy="958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16F05-8015-43AF-AB66-16B6E0D959F8}">
      <dsp:nvSpPr>
        <dsp:cNvPr id="0" name=""/>
        <dsp:cNvSpPr/>
      </dsp:nvSpPr>
      <dsp:spPr>
        <a:xfrm>
          <a:off x="5071493" y="2685324"/>
          <a:ext cx="3821967" cy="1185324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Региональные </a:t>
          </a:r>
          <a:br>
            <a:rPr lang="ru-RU" sz="2300" kern="1200" dirty="0" smtClean="0"/>
          </a:br>
          <a:r>
            <a:rPr lang="ru-RU" sz="2300" kern="1200" dirty="0" smtClean="0"/>
            <a:t>нормативно-правовые акты </a:t>
          </a:r>
          <a:endParaRPr lang="ru-RU" sz="2300" kern="1200" dirty="0"/>
        </a:p>
      </dsp:txBody>
      <dsp:txXfrm>
        <a:off x="5129366" y="2743197"/>
        <a:ext cx="3706221" cy="1069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D9214-5EF2-4645-9289-0869FF2E00C2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9B4EF-EA4D-4F7D-817D-EE5A4ECD1B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9B4EF-EA4D-4F7D-817D-EE5A4ECD1BC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885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9B4EF-EA4D-4F7D-817D-EE5A4ECD1BC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088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06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8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9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4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89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6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6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4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37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77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58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0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9064" y="2806261"/>
            <a:ext cx="10147140" cy="1485817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sz="4800" b="1" dirty="0" smtClean="0">
                <a:latin typeface="+mn-lt"/>
                <a:ea typeface="+mn-ea"/>
                <a:cs typeface="+mn-cs"/>
              </a:rPr>
              <a:t>Тема 1.2</a:t>
            </a:r>
            <a:br>
              <a:rPr lang="ru-RU" sz="4800" b="1" dirty="0" smtClean="0">
                <a:latin typeface="+mn-lt"/>
                <a:ea typeface="+mn-ea"/>
                <a:cs typeface="+mn-cs"/>
              </a:rPr>
            </a:br>
            <a:r>
              <a:rPr lang="ru-RU" sz="4800" b="1" dirty="0" smtClean="0">
                <a:latin typeface="+mn-lt"/>
                <a:ea typeface="+mn-ea"/>
                <a:cs typeface="+mn-cs"/>
              </a:rPr>
              <a:t> Нормативно-правовая база сопровождения лиц с инвалидностью</a:t>
            </a:r>
            <a:endParaRPr lang="ru-RU" sz="48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74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2592" y="365125"/>
            <a:ext cx="8211207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Содержание</a:t>
            </a:r>
          </a:p>
        </p:txBody>
      </p:sp>
      <p:pic>
        <p:nvPicPr>
          <p:cNvPr id="1026" name="Picture 2" descr="https://st.weblancer.net/download/3416286_935x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618" y="3178422"/>
            <a:ext cx="2869682" cy="286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0027"/>
            <a:ext cx="10515600" cy="4116935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5"/>
              </a:buClr>
              <a:buFont typeface="+mj-lt"/>
              <a:buAutoNum type="arabicPeriod"/>
            </a:pPr>
            <a:r>
              <a:rPr lang="ru-RU" sz="2400" dirty="0" smtClean="0"/>
              <a:t>Документы, регламентирующие сопровождение лиц </a:t>
            </a:r>
            <a:br>
              <a:rPr lang="ru-RU" sz="2400" dirty="0" smtClean="0"/>
            </a:br>
            <a:r>
              <a:rPr lang="ru-RU" sz="2400" dirty="0" smtClean="0"/>
              <a:t>с инвалидностью в процессе обучения</a:t>
            </a:r>
          </a:p>
          <a:p>
            <a:pPr marL="457200" indent="-457200">
              <a:buClr>
                <a:schemeClr val="accent5"/>
              </a:buClr>
              <a:buFont typeface="+mj-lt"/>
              <a:buAutoNum type="arabicPeriod"/>
            </a:pPr>
            <a:endParaRPr lang="ru-RU" sz="2400" dirty="0" smtClean="0"/>
          </a:p>
          <a:p>
            <a:pPr marL="457200" indent="-457200">
              <a:buClr>
                <a:schemeClr val="accent5"/>
              </a:buClr>
              <a:buFont typeface="+mj-lt"/>
              <a:buAutoNum type="arabicPeriod"/>
            </a:pPr>
            <a:r>
              <a:rPr lang="ru-RU" sz="2400" dirty="0" smtClean="0"/>
              <a:t>Документы, регламентирующие социально-психологическое сопровождение лиц с инвалидностью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8447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0658" y="365125"/>
            <a:ext cx="8223142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Сопровождение лиц </a:t>
            </a:r>
            <a:br>
              <a:rPr lang="ru-RU" sz="3600" b="1" dirty="0">
                <a:solidFill>
                  <a:srgbClr val="0070C0"/>
                </a:solidFill>
              </a:rPr>
            </a:br>
            <a:r>
              <a:rPr lang="ru-RU" sz="3600" b="1" dirty="0">
                <a:solidFill>
                  <a:srgbClr val="0070C0"/>
                </a:solidFill>
              </a:rPr>
              <a:t>с инвалидностью в процессе 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Требования к организации образовательного процесса для обучения инвалидов и лиц с ограниченными возможностями здоровья в профессиональных образовательных организациях,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том числе оснащенности образовательного процесса.</a:t>
            </a:r>
          </a:p>
          <a:p>
            <a:r>
              <a:rPr lang="ru-RU" dirty="0" smtClean="0"/>
              <a:t>Система </a:t>
            </a:r>
            <a:r>
              <a:rPr lang="ru-RU" dirty="0"/>
              <a:t>рекомендаций для вузов по решению комплекса проблем организации обучения инвалидов по образовательным программам высшего образования. Основные условия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</a:t>
            </a:r>
            <a:r>
              <a:rPr lang="ru-RU" dirty="0"/>
              <a:t>обеспечения инклюзивного образования инвалидов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инвалидностью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79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1504" y="365125"/>
            <a:ext cx="8412296" cy="1325563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Документы, регламентирующие сопровождение лиц с инвалидностью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480065"/>
              </p:ext>
            </p:extLst>
          </p:nvPr>
        </p:nvGraphicFramePr>
        <p:xfrm>
          <a:off x="1007390" y="2076773"/>
          <a:ext cx="10135227" cy="3892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7994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1504" y="418454"/>
            <a:ext cx="8412296" cy="127223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ФЗ «О социальной защите инвалидов </a:t>
            </a:r>
            <a:br>
              <a:rPr lang="ru-RU" sz="3600" b="1" dirty="0">
                <a:solidFill>
                  <a:srgbClr val="0070C0"/>
                </a:solidFill>
              </a:rPr>
            </a:br>
            <a:r>
              <a:rPr lang="ru-RU" sz="3600" b="1" dirty="0">
                <a:solidFill>
                  <a:srgbClr val="0070C0"/>
                </a:solidFill>
              </a:rPr>
              <a:t>в Российской Федерации»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76993"/>
            <a:ext cx="10515600" cy="4099969"/>
          </a:xfrm>
        </p:spPr>
        <p:txBody>
          <a:bodyPr>
            <a:normAutofit/>
          </a:bodyPr>
          <a:lstStyle/>
          <a:p>
            <a:pPr marL="352425" indent="-352425">
              <a:buClr>
                <a:schemeClr val="accent5"/>
              </a:buClr>
            </a:pPr>
            <a:r>
              <a:rPr lang="ru-RU" dirty="0"/>
              <a:t>Реабилитация и </a:t>
            </a:r>
            <a:r>
              <a:rPr lang="ru-RU" dirty="0" err="1"/>
              <a:t>абилитация</a:t>
            </a:r>
            <a:r>
              <a:rPr lang="ru-RU" dirty="0"/>
              <a:t> инвалидов.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Государственная поддержка получения инвалидами образования и гарантии создания инвалидам необходимых условий для его получения.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Обеспечение занятости инвалидов.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Условия труда инвалидов.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Другое</a:t>
            </a:r>
          </a:p>
        </p:txBody>
      </p:sp>
    </p:spTree>
    <p:extLst>
      <p:ext uri="{BB962C8B-B14F-4D97-AF65-F5344CB8AC3E}">
        <p14:creationId xmlns:p14="http://schemas.microsoft.com/office/powerpoint/2010/main" val="280554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8510" y="365125"/>
            <a:ext cx="829529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Вопросы для самоконтроля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017" y="1690688"/>
            <a:ext cx="10920549" cy="4486275"/>
          </a:xfrm>
        </p:spPr>
        <p:txBody>
          <a:bodyPr>
            <a:noAutofit/>
          </a:bodyPr>
          <a:lstStyle/>
          <a:p>
            <a:pPr marL="352425" indent="-352425">
              <a:buClr>
                <a:schemeClr val="accent5"/>
              </a:buClr>
            </a:pPr>
            <a:r>
              <a:rPr lang="ru-RU" dirty="0"/>
              <a:t>Цели, принципы и направления государственной политики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сфере высшего образования лиц с инвалидностью. 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Федеральное законодательство в сфере высшего образования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/>
              <a:t>регламентации получения высшего образования лиц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/>
              <a:t>инвалидностью. ФЗ «Об образовании в Российской Федерации»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 </a:t>
            </a:r>
            <a:r>
              <a:rPr lang="ru-RU" dirty="0"/>
              <a:t>регламентации получения высшего образования лиц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/>
              <a:t>инвалидностью.</a:t>
            </a:r>
          </a:p>
          <a:p>
            <a:pPr marL="352425" indent="-352425">
              <a:buClr>
                <a:schemeClr val="accent5"/>
              </a:buClr>
            </a:pPr>
            <a:r>
              <a:rPr lang="ru-RU" dirty="0"/>
              <a:t>Требования к организации образовательного процесса для обучения инвалидов и лиц с ограниченными возможностями здоровья в профессиональных образовательных организациях,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том числе оснащенности образовательного </a:t>
            </a:r>
            <a:r>
              <a:rPr lang="ru-RU" dirty="0" smtClean="0"/>
              <a:t>процесса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http://jobclab.ru/images/editor/vopros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096" y="4545874"/>
            <a:ext cx="1338429" cy="2003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99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88</Words>
  <Application>Microsoft Office PowerPoint</Application>
  <PresentationFormat>Широкоэкранный</PresentationFormat>
  <Paragraphs>24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Тема 1.2  Нормативно-правовая база сопровождения лиц с инвалидностью</vt:lpstr>
      <vt:lpstr>Содержание</vt:lpstr>
      <vt:lpstr>Сопровождение лиц  с инвалидностью в процессе обучения</vt:lpstr>
      <vt:lpstr>Документы, регламентирующие сопровождение лиц с инвалидностью</vt:lpstr>
      <vt:lpstr>ФЗ «О социальной защите инвалидов  в Российской Федерации»</vt:lpstr>
      <vt:lpstr>Вопросы для самоконтроля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</dc:creator>
  <cp:lastModifiedBy>Савинова Светлана Васильевна</cp:lastModifiedBy>
  <cp:revision>86</cp:revision>
  <cp:lastPrinted>2017-06-28T06:15:59Z</cp:lastPrinted>
  <dcterms:created xsi:type="dcterms:W3CDTF">2016-12-12T07:16:27Z</dcterms:created>
  <dcterms:modified xsi:type="dcterms:W3CDTF">2019-09-20T17:28:12Z</dcterms:modified>
</cp:coreProperties>
</file>