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270" r:id="rId3"/>
    <p:sldId id="273" r:id="rId4"/>
    <p:sldId id="275" r:id="rId5"/>
    <p:sldId id="274" r:id="rId6"/>
    <p:sldId id="271" r:id="rId7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660"/>
  </p:normalViewPr>
  <p:slideViewPr>
    <p:cSldViewPr snapToGrid="0">
      <p:cViewPr>
        <p:scale>
          <a:sx n="75" d="100"/>
          <a:sy n="75" d="100"/>
        </p:scale>
        <p:origin x="1230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1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D9214-5EF2-4645-9289-0869FF2E00C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9B4EF-EA4D-4F7D-817D-EE5A4ECD1B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6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677-68C2-4CAF-AFAF-3DDE5C1FB64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ED5-EB56-45D9-BED4-261302BD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677-68C2-4CAF-AFAF-3DDE5C1FB64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ED5-EB56-45D9-BED4-261302BD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677-68C2-4CAF-AFAF-3DDE5C1FB64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ED5-EB56-45D9-BED4-261302BD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677-68C2-4CAF-AFAF-3DDE5C1FB64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ED5-EB56-45D9-BED4-261302BD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677-68C2-4CAF-AFAF-3DDE5C1FB64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ED5-EB56-45D9-BED4-261302BD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677-68C2-4CAF-AFAF-3DDE5C1FB64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ED5-EB56-45D9-BED4-261302BD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6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677-68C2-4CAF-AFAF-3DDE5C1FB64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ED5-EB56-45D9-BED4-261302BD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677-68C2-4CAF-AFAF-3DDE5C1FB64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ED5-EB56-45D9-BED4-261302BD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677-68C2-4CAF-AFAF-3DDE5C1FB64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ED5-EB56-45D9-BED4-261302BD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677-68C2-4CAF-AFAF-3DDE5C1FB64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ED5-EB56-45D9-BED4-261302BD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6677-68C2-4CAF-AFAF-3DDE5C1FB64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AED5-EB56-45D9-BED4-261302BD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6677-68C2-4CAF-AFAF-3DDE5C1FB641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AED5-EB56-45D9-BED4-261302BD8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0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9064" y="2354317"/>
            <a:ext cx="10147140" cy="2904713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Тема 1.3</a:t>
            </a:r>
            <a:br>
              <a:rPr lang="ru-RU" sz="4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4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Доступная среда 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4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как 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условие обеспечения сопровождения лиц с инвалидностью: кадры, технические средства, архитектура зданий и сооружений</a:t>
            </a:r>
            <a:endParaRPr lang="ru-RU" sz="4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74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592" y="365125"/>
            <a:ext cx="8211207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702" y="2081048"/>
            <a:ext cx="11161988" cy="412744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sz="2400" dirty="0" smtClean="0"/>
              <a:t>Кадровое обеспечение социально-психологического сопровождения лиц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инвалидностью.</a:t>
            </a:r>
            <a:endParaRPr lang="ru-RU" sz="2400" dirty="0" smtClean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sz="2400" dirty="0" smtClean="0"/>
              <a:t>Технические средства в сопровождении лиц с нарушением </a:t>
            </a:r>
            <a:r>
              <a:rPr lang="ru-RU" sz="2400" dirty="0" smtClean="0"/>
              <a:t>зрения.</a:t>
            </a:r>
            <a:endParaRPr lang="ru-RU" sz="2400" dirty="0" smtClean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sz="2400" dirty="0"/>
              <a:t>Технические средства в сопровождении лиц </a:t>
            </a:r>
            <a:r>
              <a:rPr lang="ru-RU" sz="2400" dirty="0" smtClean="0"/>
              <a:t>с нарушением </a:t>
            </a:r>
            <a:r>
              <a:rPr lang="ru-RU" sz="2400" dirty="0" smtClean="0"/>
              <a:t>слуха.</a:t>
            </a:r>
            <a:endParaRPr lang="ru-RU" sz="2400" dirty="0" smtClean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sz="2400" dirty="0"/>
              <a:t>Технические средства в сопровождении лиц </a:t>
            </a:r>
            <a:r>
              <a:rPr lang="ru-RU" sz="2400" dirty="0" smtClean="0"/>
              <a:t>с нарушением опорно-двигательного </a:t>
            </a:r>
            <a:r>
              <a:rPr lang="ru-RU" sz="2400" dirty="0" smtClean="0"/>
              <a:t>аппарата.</a:t>
            </a:r>
            <a:endParaRPr lang="ru-RU" sz="2400" dirty="0" smtClean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ru-RU" sz="2400" dirty="0" smtClean="0"/>
              <a:t>Архитектурная доступность зданий и сооружений для лиц с инвалидностью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4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386" y="714703"/>
            <a:ext cx="9175531" cy="75674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Кадровое обеспечение социально-психологического сопровождения лиц с инвалидностью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3947" y="1687369"/>
            <a:ext cx="4278134" cy="17366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Требования к </a:t>
            </a:r>
            <a:r>
              <a:rPr lang="ru-RU" sz="2400" dirty="0" smtClean="0"/>
              <a:t>кадровому составу, обеспечивающему сопровождение студентов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 smtClean="0"/>
              <a:t>различными нозологиями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65926"/>
            <a:ext cx="2929762" cy="17366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Профессиональная переподготовка педагогических кадров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401530" y="3157304"/>
            <a:ext cx="3363228" cy="21452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Особенности деятельности тьютора, педагога-психолога, социального педагога</a:t>
            </a:r>
          </a:p>
        </p:txBody>
      </p:sp>
      <p:pic>
        <p:nvPicPr>
          <p:cNvPr id="3074" name="Picture 2" descr="http://centrreab.aln.socinfo.ru/media/2018/06/21/1238212770/image_image_8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15" y="3475999"/>
            <a:ext cx="2354798" cy="2943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0552" y="599090"/>
            <a:ext cx="8253248" cy="94593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Технические средства в сопровождении лиц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с различными нозологиями</a:t>
            </a:r>
          </a:p>
        </p:txBody>
      </p:sp>
      <p:pic>
        <p:nvPicPr>
          <p:cNvPr id="5122" name="Picture 2" descr="http://www.humanware.com/microsite/prodigi/slider/image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2" y="3519159"/>
            <a:ext cx="3228756" cy="23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https://www.istok-audio.com/upload/iblock/5a2/8199eaabb92c29a6bcb50a606a54d58e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844" y="3672471"/>
            <a:ext cx="2998316" cy="221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6" descr="http://cdn.shopify.com/s/files/1/0702/3279/products/Clevy_Keyboard_v3_1200x1200.jpg?v=15289414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59" y="2906183"/>
            <a:ext cx="2808344" cy="1872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smartaids.ru/upload/iblock/f5c/f5ce2a0e2eddd400c99c7793a10c5a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10" y="4231180"/>
            <a:ext cx="2331983" cy="2331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2728" y="2593275"/>
            <a:ext cx="206002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Нарушения зрения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401939" y="2593275"/>
            <a:ext cx="206002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Нарушения слуха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37604" y="1861553"/>
            <a:ext cx="3668111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Нарушения опорно-двигательного аппарата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13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3614" y="365125"/>
            <a:ext cx="8190186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Архитектурная доступность зданий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и </a:t>
            </a:r>
            <a:r>
              <a:rPr lang="ru-RU" sz="3200" b="1" dirty="0">
                <a:solidFill>
                  <a:srgbClr val="0070C0"/>
                </a:solidFill>
              </a:rPr>
              <a:t>сооружений для лиц с инвалидностью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59" y="3271640"/>
            <a:ext cx="4010746" cy="21452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Особенности проектирования и организации </a:t>
            </a:r>
            <a:r>
              <a:rPr lang="ru-RU" sz="2400" dirty="0"/>
              <a:t>учебного места и путей передвижения к </a:t>
            </a:r>
            <a:r>
              <a:rPr lang="ru-RU" sz="2400" dirty="0" smtClean="0"/>
              <a:t>нему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001004" y="3271640"/>
            <a:ext cx="3852048" cy="21452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Требования к мебели, освещенности и доступности путей </a:t>
            </a:r>
            <a:r>
              <a:rPr lang="ru-RU" sz="2400" dirty="0"/>
              <a:t>движения на территории и в зданиях вуза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8956" y="1690688"/>
            <a:ext cx="3852048" cy="13280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Значение архитектурного решения </a:t>
            </a:r>
            <a:r>
              <a:rPr lang="ru-RU" sz="2400" dirty="0" smtClean="0"/>
              <a:t>при </a:t>
            </a:r>
            <a:r>
              <a:rPr lang="ru-RU" sz="2400" dirty="0"/>
              <a:t>организации учебного процесса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1848" y="5158702"/>
            <a:ext cx="2806261" cy="13280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Критерии оценки организации учебного места</a:t>
            </a:r>
          </a:p>
        </p:txBody>
      </p:sp>
      <p:pic>
        <p:nvPicPr>
          <p:cNvPr id="4098" name="Picture 2" descr="http://go360access.com/wp-content/uploads/2019/03/75477837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59" y="2992040"/>
            <a:ext cx="2277242" cy="2277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1572" y="365125"/>
            <a:ext cx="8232228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Вопросы и задания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для самостоятельной работы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662" y="1797269"/>
            <a:ext cx="10681138" cy="4476531"/>
          </a:xfrm>
        </p:spPr>
        <p:txBody>
          <a:bodyPr>
            <a:normAutofit lnSpcReduction="10000"/>
          </a:bodyPr>
          <a:lstStyle/>
          <a:p>
            <a:pPr marL="355600" lvl="0" indent="-355600">
              <a:buClr>
                <a:schemeClr val="accent5"/>
              </a:buClr>
            </a:pPr>
            <a:r>
              <a:rPr lang="ru-RU" sz="2600" dirty="0"/>
              <a:t>Дайте характеристику </a:t>
            </a:r>
            <a:r>
              <a:rPr lang="ru-RU" sz="2600" dirty="0" err="1"/>
              <a:t>оргтехоснастки</a:t>
            </a:r>
            <a:r>
              <a:rPr lang="ru-RU" sz="2600" dirty="0"/>
              <a:t> учебных мест для студентов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с инвалидностью.</a:t>
            </a:r>
            <a:endParaRPr lang="ru-RU" sz="2600" dirty="0" smtClean="0"/>
          </a:p>
          <a:p>
            <a:pPr marL="355600" lvl="0" indent="-355600">
              <a:buClr>
                <a:schemeClr val="accent5"/>
              </a:buClr>
            </a:pPr>
            <a:r>
              <a:rPr lang="ru-RU" sz="2600" dirty="0"/>
              <a:t>Охарактеризуйте обязанности тьютора при работе со студентами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с </a:t>
            </a:r>
            <a:r>
              <a:rPr lang="ru-RU" sz="2600" dirty="0"/>
              <a:t>инвалидностью в условиях </a:t>
            </a:r>
            <a:r>
              <a:rPr lang="ru-RU" sz="2600" dirty="0" smtClean="0"/>
              <a:t>вуза.</a:t>
            </a:r>
            <a:endParaRPr lang="ru-RU" sz="2600" dirty="0" smtClean="0"/>
          </a:p>
          <a:p>
            <a:pPr marL="355600" lvl="0" indent="-355600">
              <a:buClr>
                <a:schemeClr val="accent5"/>
              </a:buClr>
            </a:pPr>
            <a:r>
              <a:rPr lang="ru-RU" sz="2600" dirty="0" smtClean="0"/>
              <a:t>Проведите </a:t>
            </a:r>
            <a:r>
              <a:rPr lang="ru-RU" sz="2600" dirty="0"/>
              <a:t>анализ уровня профессиональной и психологической </a:t>
            </a:r>
            <a:r>
              <a:rPr lang="ru-RU" sz="2600" dirty="0" smtClean="0"/>
              <a:t>подготовки персонала</a:t>
            </a:r>
            <a:r>
              <a:rPr lang="ru-RU" sz="2600" dirty="0"/>
              <a:t>, обеспечивающих </a:t>
            </a:r>
            <a:r>
              <a:rPr lang="ru-RU" sz="2600" dirty="0" smtClean="0"/>
              <a:t>сопровождение </a:t>
            </a:r>
            <a:r>
              <a:rPr lang="ru-RU" sz="2600" dirty="0"/>
              <a:t>студентов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с </a:t>
            </a:r>
            <a:r>
              <a:rPr lang="ru-RU" sz="2600" dirty="0"/>
              <a:t>инвалидностью, на примере образовательной организации высшего </a:t>
            </a:r>
            <a:r>
              <a:rPr lang="ru-RU" sz="2600" dirty="0" smtClean="0"/>
              <a:t>образования.</a:t>
            </a:r>
            <a:endParaRPr lang="ru-RU" sz="2600" dirty="0" smtClean="0"/>
          </a:p>
          <a:p>
            <a:pPr marL="355600" indent="-355600">
              <a:buClr>
                <a:schemeClr val="accent5"/>
              </a:buClr>
            </a:pPr>
            <a:r>
              <a:rPr lang="ru-RU" sz="2600" dirty="0" smtClean="0"/>
              <a:t>Представить </a:t>
            </a:r>
            <a:r>
              <a:rPr lang="ru-RU" sz="2600" dirty="0"/>
              <a:t>письменно характеристику наличия материально-технических условий для </a:t>
            </a:r>
            <a:r>
              <a:rPr lang="ru-RU" sz="2600" dirty="0" smtClean="0"/>
              <a:t>сопровождения </a:t>
            </a:r>
            <a:r>
              <a:rPr lang="ru-RU" sz="2600" dirty="0"/>
              <a:t>студентов с инвалидностью Вуза, в котором осуществляется профессиональная деятельность слушателя </a:t>
            </a:r>
            <a:r>
              <a:rPr lang="ru-RU" sz="2600" dirty="0" smtClean="0"/>
              <a:t>курсов</a:t>
            </a:r>
            <a:endParaRPr lang="ru-RU" sz="2600" dirty="0"/>
          </a:p>
          <a:p>
            <a:endParaRPr lang="ru-RU" dirty="0"/>
          </a:p>
        </p:txBody>
      </p:sp>
      <p:pic>
        <p:nvPicPr>
          <p:cNvPr id="4" name="Picture 2" descr="http://jobclab.ru/images/editor/vopros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1" y="4518840"/>
            <a:ext cx="1295398" cy="19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98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Тема 1.3  Доступная среда  как условие обеспечения сопровождения лиц с инвалидностью: кадры, технические средства, архитектура зданий и сооружений</vt:lpstr>
      <vt:lpstr>Содержание</vt:lpstr>
      <vt:lpstr>Кадровое обеспечение социально-психологического сопровождения лиц с инвалидностью</vt:lpstr>
      <vt:lpstr>Технические средства в сопровождении лиц с различными нозологиями</vt:lpstr>
      <vt:lpstr>Архитектурная доступность зданий  и сооружений для лиц с инвалидностью</vt:lpstr>
      <vt:lpstr>Вопросы и задания  для самостоятельной работы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Савинова Светлана Васильевна</cp:lastModifiedBy>
  <cp:revision>94</cp:revision>
  <cp:lastPrinted>2017-06-28T06:15:59Z</cp:lastPrinted>
  <dcterms:created xsi:type="dcterms:W3CDTF">2016-12-12T07:16:27Z</dcterms:created>
  <dcterms:modified xsi:type="dcterms:W3CDTF">2019-09-20T17:26:02Z</dcterms:modified>
</cp:coreProperties>
</file>